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oboto Serif"/>
      <p:regular r:id="rId45"/>
      <p:bold r:id="rId46"/>
      <p:italic r:id="rId47"/>
      <p:boldItalic r:id="rId48"/>
    </p:embeddedFont>
    <p:embeddedFont>
      <p:font typeface="Old Standard TT"/>
      <p:regular r:id="rId49"/>
      <p:bold r:id="rId50"/>
      <p:italic r:id="rId51"/>
    </p:embeddedFont>
    <p:embeddedFont>
      <p:font typeface="Lexend ExtraLight"/>
      <p:regular r:id="rId52"/>
      <p:bold r:id="rId53"/>
    </p:embeddedFont>
    <p:embeddedFont>
      <p:font typeface="Lexen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Serif-bold.fntdata"/><Relationship Id="rId45" Type="http://schemas.openxmlformats.org/officeDocument/2006/relationships/font" Target="fonts/RobotoSerif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Serif-boldItalic.fntdata"/><Relationship Id="rId47" Type="http://schemas.openxmlformats.org/officeDocument/2006/relationships/font" Target="fonts/RobotoSerif-italic.fntdata"/><Relationship Id="rId49" Type="http://schemas.openxmlformats.org/officeDocument/2006/relationships/font" Target="fonts/OldStandardT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ldStandardTT-italic.fntdata"/><Relationship Id="rId50" Type="http://schemas.openxmlformats.org/officeDocument/2006/relationships/font" Target="fonts/OldStandardTT-bold.fntdata"/><Relationship Id="rId53" Type="http://schemas.openxmlformats.org/officeDocument/2006/relationships/font" Target="fonts/LexendExtraLight-bold.fntdata"/><Relationship Id="rId52" Type="http://schemas.openxmlformats.org/officeDocument/2006/relationships/font" Target="fonts/LexendExtraLight-regular.fntdata"/><Relationship Id="rId11" Type="http://schemas.openxmlformats.org/officeDocument/2006/relationships/slide" Target="slides/slide7.xml"/><Relationship Id="rId55" Type="http://schemas.openxmlformats.org/officeDocument/2006/relationships/font" Target="fonts/Lexend-bold.fntdata"/><Relationship Id="rId10" Type="http://schemas.openxmlformats.org/officeDocument/2006/relationships/slide" Target="slides/slide6.xml"/><Relationship Id="rId54" Type="http://schemas.openxmlformats.org/officeDocument/2006/relationships/font" Target="fonts/Lexen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d955ab4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d955ab4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bf45c93a6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bf45c93a6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bf45c93a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bf45c93a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bf45c93a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bf45c93a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bf45c93a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8bf45c93a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bf45c93a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bf45c93a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you can change the values later.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bf45c93a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8bf45c93a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bf45c93a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bf45c93a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bf45c93a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bf45c93a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bf45c93a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bf45c93a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bf45c9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bf45c9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bf45c93a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bf45c93a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bf45c93a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bf45c93a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bf45c93a6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bf45c93a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bf45c93a6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bf45c93a6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nested loops and infinite loops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bf45c93a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bf45c93a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bf45c93a6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bf45c93a6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bf45c93a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bf45c93a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bf45c93a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bf45c93a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bf45c93a6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bf45c93a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bf45c93a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bf45c93a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cd2a7b5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cd2a7b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bf45c93a6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bf45c93a6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bf45c93a6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bf45c93a6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bf45c93a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bf45c93a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e1b337b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e1b337b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cd29907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cd29907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cd2a7b50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cd2a7b50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cd2a7b50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cd2a7b50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db0c3d9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db0c3d9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db0c3d9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db0c3d9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db0c3d9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8db0c3d9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8cd2a7b5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8cd2a7b5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db0c3d9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8db0c3d9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bf45c93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bf45c93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cd2a7b50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cd2a7b50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cd2a7b50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cd2a7b50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cd2a7b5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cd2a7b5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cd2a7b50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cd2a7b50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arduino.cc/reference/e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tinkercad.com/" TargetMode="External"/><Relationship Id="rId4" Type="http://schemas.openxmlformats.org/officeDocument/2006/relationships/hyperlink" Target="https://www.tinkercad.com/" TargetMode="External"/><Relationship Id="rId5" Type="http://schemas.openxmlformats.org/officeDocument/2006/relationships/hyperlink" Target="https://docs.arduino.cc/hardware/uno-rev3" TargetMode="External"/><Relationship Id="rId6" Type="http://schemas.openxmlformats.org/officeDocument/2006/relationships/hyperlink" Target="https://youtu.be/BLrHTHUjPuw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hat.whatsapp.com/IdJ1OMP4N6b7I5X1Tgfdtb" TargetMode="External"/><Relationship Id="rId4" Type="http://schemas.openxmlformats.org/officeDocument/2006/relationships/hyperlink" Target="https://discord.com/invite/8A7PjYqzrN" TargetMode="External"/><Relationship Id="rId5" Type="http://schemas.openxmlformats.org/officeDocument/2006/relationships/hyperlink" Target="https://www.facebook.com/RoboticsClubIITH/" TargetMode="External"/><Relationship Id="rId6" Type="http://schemas.openxmlformats.org/officeDocument/2006/relationships/hyperlink" Target="https://www.instagram.com/robotix.iith/?igshid=YmMyMTA2M2Y%3D" TargetMode="External"/><Relationship Id="rId7" Type="http://schemas.openxmlformats.org/officeDocument/2006/relationships/hyperlink" Target="https://robotix-iith.github.io/Robotix/" TargetMode="External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instagram.com/elektronica_iith?igshid=ZDdkNTZiNTM=" TargetMode="External"/><Relationship Id="rId4" Type="http://schemas.openxmlformats.org/officeDocument/2006/relationships/hyperlink" Target="https://chat.whatsapp.com/LviSk2n1Hs83GK5Q0AzM2k" TargetMode="External"/><Relationship Id="rId5" Type="http://schemas.openxmlformats.org/officeDocument/2006/relationships/hyperlink" Target="https://www.facebook.com/elektronica.iith" TargetMode="External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docs.arduino.cc/hardware/uno-rev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Arduino Programming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301875"/>
            <a:ext cx="1108173" cy="11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850" y="392850"/>
            <a:ext cx="758725" cy="7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350" y="942575"/>
            <a:ext cx="5379649" cy="40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541850" y="2322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DISCLAIMER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1143800" y="2243900"/>
            <a:ext cx="630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Programming will be taught to you in ID1063:ITP course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 if you can’t understand things now, ask club members nearby you for help.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It’s OK even if you don’t understand, you will be taught well in that course.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190500"/>
            <a:ext cx="49244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Data Types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195125" y="112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Computers know only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r>
              <a:rPr lang="en">
                <a:solidFill>
                  <a:schemeClr val="dk1"/>
                </a:solidFill>
              </a:rPr>
              <a:t>s and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r>
              <a:rPr lang="en">
                <a:solidFill>
                  <a:srgbClr val="000000"/>
                </a:solidFill>
              </a:rPr>
              <a:t>s. So data is stored in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r>
              <a:rPr lang="en">
                <a:solidFill>
                  <a:schemeClr val="dk1"/>
                </a:solidFill>
              </a:rPr>
              <a:t>s and </a:t>
            </a:r>
            <a:r>
              <a:rPr lang="en">
                <a:solidFill>
                  <a:srgbClr val="666666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r>
              <a:rPr lang="en">
                <a:solidFill>
                  <a:schemeClr val="dk1"/>
                </a:solidFill>
              </a:rPr>
              <a:t>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We have to specify what type of value the a certain data is, using data types.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We have the following data types in Sketch: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unsigned int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long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unsigned long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boolean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float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Variables and Constants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variable is a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constant is a constant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Variables and Constants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Variable is a container for storing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Variables are just names for values.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38" y="1836725"/>
            <a:ext cx="22955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Variables and Constants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Constant is a data container, but it won’t allow you to change once declared.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Arithmetic Operators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addition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 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ubtraction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multiplication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 division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% remainder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assignment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Logical Operators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 less than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&lt;= less than or equal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== equal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&gt;= equal to 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greater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than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 greater than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!= not equal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&amp;&amp; and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|| 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! not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f-else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if-else statement is </a:t>
            </a:r>
            <a:r>
              <a:rPr b="1" lang="en">
                <a:solidFill>
                  <a:srgbClr val="202124"/>
                </a:solidFill>
              </a:rPr>
              <a:t>used to perform the operations based on some specific condition</a:t>
            </a:r>
            <a:r>
              <a:rPr lang="en">
                <a:solidFill>
                  <a:srgbClr val="202124"/>
                </a:solidFill>
              </a:rPr>
              <a:t>.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75" y="2130850"/>
            <a:ext cx="3901850" cy="2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441150" y="570750"/>
            <a:ext cx="8261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3            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/* “This is a quote, words full of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wisdom that someone important said and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5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can make the reader get inspired” */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6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7            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Someone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" sz="24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Famous</a:t>
            </a:r>
            <a:r>
              <a:rPr lang="en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endParaRPr sz="2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</a:t>
            </a:r>
            <a:endParaRPr sz="2400"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if-else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you have multiple conditions, you can use else if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13" y="1780727"/>
            <a:ext cx="5280975" cy="2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loops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46150" y="11789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Sometimes we need to perform a task repeatedly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2892300" y="2877775"/>
            <a:ext cx="1515375" cy="4953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Condition</a:t>
            </a:r>
            <a:endParaRPr sz="11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86" name="Google Shape;186;p33"/>
          <p:cNvCxnSpPr>
            <a:stCxn id="185" idx="2"/>
          </p:cNvCxnSpPr>
          <p:nvPr/>
        </p:nvCxnSpPr>
        <p:spPr>
          <a:xfrm>
            <a:off x="3649988" y="3373150"/>
            <a:ext cx="0" cy="88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33"/>
          <p:cNvCxnSpPr>
            <a:stCxn id="185" idx="3"/>
          </p:cNvCxnSpPr>
          <p:nvPr/>
        </p:nvCxnSpPr>
        <p:spPr>
          <a:xfrm>
            <a:off x="4407675" y="3125463"/>
            <a:ext cx="6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3"/>
          <p:cNvCxnSpPr/>
          <p:nvPr/>
        </p:nvCxnSpPr>
        <p:spPr>
          <a:xfrm rot="10800000">
            <a:off x="5077925" y="2899550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33"/>
          <p:cNvSpPr/>
          <p:nvPr/>
        </p:nvSpPr>
        <p:spPr>
          <a:xfrm>
            <a:off x="4414950" y="2491600"/>
            <a:ext cx="1282250" cy="386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Conditional</a:t>
            </a:r>
            <a:r>
              <a:rPr lang="en" sz="12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code</a:t>
            </a:r>
            <a:endParaRPr sz="12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3602588" y="1639225"/>
            <a:ext cx="94800" cy="873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33"/>
          <p:cNvCxnSpPr>
            <a:stCxn id="190" idx="4"/>
            <a:endCxn id="185" idx="0"/>
          </p:cNvCxnSpPr>
          <p:nvPr/>
        </p:nvCxnSpPr>
        <p:spPr>
          <a:xfrm>
            <a:off x="3649988" y="1726525"/>
            <a:ext cx="0" cy="115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3"/>
          <p:cNvCxnSpPr>
            <a:stCxn id="189" idx="0"/>
          </p:cNvCxnSpPr>
          <p:nvPr/>
        </p:nvCxnSpPr>
        <p:spPr>
          <a:xfrm rot="10800000">
            <a:off x="5048875" y="2090800"/>
            <a:ext cx="72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3"/>
          <p:cNvCxnSpPr/>
          <p:nvPr/>
        </p:nvCxnSpPr>
        <p:spPr>
          <a:xfrm flipH="1">
            <a:off x="3642775" y="2083625"/>
            <a:ext cx="1413300" cy="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33"/>
          <p:cNvSpPr txBox="1"/>
          <p:nvPr/>
        </p:nvSpPr>
        <p:spPr>
          <a:xfrm>
            <a:off x="5121650" y="2994300"/>
            <a:ext cx="17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 condition is true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1675875" y="3506050"/>
            <a:ext cx="17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 condition is false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hile loop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loops will loop continuously, and infinitely, until the expression inside the parenthesis, () becomes false. Something must change the tested variable, or the while loop will never exit.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83" y="2492096"/>
            <a:ext cx="5348225" cy="1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for loop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for loop executes statements a predetermined number of times. The control expression for the loop is initialized, tested and manipulated entirely within the for loop parentheses.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25" y="2492250"/>
            <a:ext cx="5388950" cy="15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Some Arduino specific functions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pinMode()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digitalRead()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analog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Read()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analog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Write()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millis()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pinMode()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Configures the specified pin to behave either as an input or an output.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          pinMode(pin,mode)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 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pinMode(13,OUTPUT)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Sets the pin 13 to behave as an output pin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HIGH or a LOW value to a digital pin.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 pin has been configured as an OUTPUT with pinMode(), its voltage will be set to the corresponding value: 5V (or 3.3V on 3.3V boards) for HIGH, 0V (ground) for LOW.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digitalWrite(pin,value)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digitalWrite(13, HIGH)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Sets the voltage of pin 13 to HIGH (5V or 3.3V depending on board)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digitalRead()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Reads the value from a specified digital pin, either HIGH or LOW.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digitalRead(pin)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                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val = digitalRead(13)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value of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/>
              <a:t>becomes the value of pin 13.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Pauses the program for the amount of time (in milliseconds) specified as parameter. (There are 1000 milliseconds in a second.)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delay(1000)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program pauses for a second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further reference: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Arduino Reference 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WHAT IS ARDUINO 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an open source electronics platform with easy to use  software and hardware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Software - the famous Arduino IDE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Hardware - Arduino UNO, NANO, Arduino MEGA and many more…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575" y="-765550"/>
            <a:ext cx="9296400" cy="61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Structure of Program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Header files </a:t>
            </a:r>
            <a:br>
              <a:rPr lang="en"/>
            </a:br>
            <a:r>
              <a:rPr lang="en"/>
              <a:t>	These are prewritten reusable codes, which you have include in the start of the program.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</a:t>
            </a:r>
            <a:r>
              <a:rPr lang="en"/>
              <a:t>nitialize variables, pin modes, start using libraries,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Keep on changing and responding to actively control the arduino board.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/>
        </p:nvSpPr>
        <p:spPr>
          <a:xfrm>
            <a:off x="852400" y="590125"/>
            <a:ext cx="753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#include libraries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/* comments and wiring 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oid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(){      // setup runs only once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//Setting up program- assign pins,etc.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oid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(){      // loop keeps on running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/* here is where you'd put code that needs to be running all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the time.*/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/>
        </p:nvSpPr>
        <p:spPr>
          <a:xfrm>
            <a:off x="872400" y="1732650"/>
            <a:ext cx="739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ld Standard TT"/>
                <a:ea typeface="Old Standard TT"/>
                <a:cs typeface="Old Standard TT"/>
                <a:sym typeface="Old Standard TT"/>
              </a:rPr>
              <a:t>             HANDS ON TIME</a:t>
            </a:r>
            <a:endParaRPr b="1"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BLINK- “Hello world of Arduino”</a:t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3">
            <a:alphaModFix/>
          </a:blip>
          <a:srcRect b="0" l="-630" r="629" t="0"/>
          <a:stretch/>
        </p:blipFill>
        <p:spPr>
          <a:xfrm>
            <a:off x="358125" y="1210625"/>
            <a:ext cx="8386125" cy="34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615975"/>
            <a:ext cx="5408975" cy="4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/>
        </p:nvSpPr>
        <p:spPr>
          <a:xfrm>
            <a:off x="3479250" y="78925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  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FADING LED</a:t>
            </a:r>
            <a:endParaRPr b="1"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075" y="662425"/>
            <a:ext cx="3165526" cy="328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88" y="1294525"/>
            <a:ext cx="159067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 txBox="1"/>
          <p:nvPr/>
        </p:nvSpPr>
        <p:spPr>
          <a:xfrm>
            <a:off x="381425" y="94375"/>
            <a:ext cx="82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             </a:t>
            </a:r>
            <a:r>
              <a:rPr b="1" lang="en" sz="1600">
                <a:latin typeface="Old Standard TT"/>
                <a:ea typeface="Old Standard TT"/>
                <a:cs typeface="Old Standard TT"/>
                <a:sym typeface="Old Standard TT"/>
              </a:rPr>
              <a:t>MEASURING OUTPUT VOLTAGE USING ANALOG PINS</a:t>
            </a:r>
            <a:endParaRPr b="1"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00" y="599050"/>
            <a:ext cx="638175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311700" y="214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740"/>
              <a:t> DIGITAL READ EXAMPLE - USE PUSH BUTTON TO CONTROL LED</a:t>
            </a:r>
            <a:endParaRPr b="1" sz="1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25" y="692925"/>
            <a:ext cx="5284600" cy="42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250" y="1019725"/>
            <a:ext cx="3304349" cy="295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303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Tinkercad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:  </a:t>
            </a:r>
            <a:r>
              <a:rPr lang="en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</a:t>
            </a:r>
            <a:r>
              <a:rPr lang="en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://www.tinkercad.com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Overview of Arduino Uno (along with tutorials) 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https://docs.arduino.cc/hardware/uno-rev3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Short YT tutorial : 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https://youtu.be/BLrHTHUjPuw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remember, this is just an introduction. There is a lot more to learn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Once you are familiar with the basics, you can start learning more while doing projects</a:t>
            </a:r>
            <a:endParaRPr/>
          </a:p>
        </p:txBody>
      </p:sp>
      <p:sp>
        <p:nvSpPr>
          <p:cNvPr id="300" name="Google Shape;30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1" name="Google Shape;301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ROBOTIX</a:t>
            </a:r>
            <a:endParaRPr/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75850" y="11459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Whatsapp</a:t>
            </a: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Discord</a:t>
            </a: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2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Facebook</a:t>
            </a:r>
            <a:endParaRPr sz="23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Instagram</a:t>
            </a:r>
            <a:endParaRPr sz="23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" sz="2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Website</a:t>
            </a:r>
            <a:endParaRPr sz="23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4075" y="1415275"/>
            <a:ext cx="1688750" cy="1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55400" y="215325"/>
            <a:ext cx="3263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1555"/>
              <a:t>     </a:t>
            </a:r>
            <a:r>
              <a:rPr lang="en" sz="1555"/>
              <a:t> NANO</a:t>
            </a:r>
            <a:endParaRPr sz="1555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59450"/>
            <a:ext cx="2648300" cy="18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497" y="580138"/>
            <a:ext cx="3263677" cy="24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571525" y="284025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MEGA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0" l="2480" r="-2480" t="0"/>
          <a:stretch/>
        </p:blipFill>
        <p:spPr>
          <a:xfrm>
            <a:off x="2707300" y="2748600"/>
            <a:ext cx="3329025" cy="21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648288" y="2371650"/>
            <a:ext cx="3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		LEONARDO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ELECTRONIKA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Instagram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       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Whatsapp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       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Facebook</a:t>
            </a:r>
            <a:endParaRPr sz="2400"/>
          </a:p>
        </p:txBody>
      </p:sp>
      <p:pic>
        <p:nvPicPr>
          <p:cNvPr id="315" name="Google Shape;31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000" y="1464051"/>
            <a:ext cx="1761500" cy="1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9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940600" y="1834200"/>
            <a:ext cx="708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Before starting to code, let’s have an idea of what the    board contains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60375" y="303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AN ARDUINO BOARD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50" y="1033250"/>
            <a:ext cx="7142835" cy="33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68650" y="4540650"/>
            <a:ext cx="7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         More details about Hardware -   </a:t>
            </a:r>
            <a:r>
              <a:rPr lang="en" u="sng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https://docs.arduino.cc/hardware/uno-rev3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SPECIFICATIONS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16" y="1294175"/>
            <a:ext cx="5726785" cy="33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275" y="166750"/>
            <a:ext cx="5920000" cy="4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